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9" r:id="rId2"/>
    <p:sldId id="342" r:id="rId3"/>
    <p:sldId id="301" r:id="rId4"/>
    <p:sldId id="3015" r:id="rId5"/>
    <p:sldId id="271" r:id="rId6"/>
    <p:sldId id="344" r:id="rId7"/>
    <p:sldId id="359" r:id="rId8"/>
    <p:sldId id="1098" r:id="rId9"/>
    <p:sldId id="3009" r:id="rId10"/>
    <p:sldId id="369" r:id="rId11"/>
    <p:sldId id="305" r:id="rId12"/>
    <p:sldId id="371" r:id="rId13"/>
  </p:sldIdLst>
  <p:sldSz cx="12192000" cy="6858000"/>
  <p:notesSz cx="7104063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D374F43-9E3E-4CF0-9BA8-70746E520DEA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6" y="4924989"/>
            <a:ext cx="5683914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309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4" y="9722309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24449-4623-46CC-BE32-470C65AC40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28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4449-4623-46CC-BE32-470C65AC4002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22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4449-4623-46CC-BE32-470C65AC400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63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4449-4623-46CC-BE32-470C65AC4002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54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4449-4623-46CC-BE32-470C65AC400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4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4449-4623-46CC-BE32-470C65AC4002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81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871">
              <a:defRPr/>
            </a:pPr>
            <a:r>
              <a:rPr lang="en-US" dirty="0"/>
              <a:t>1.</a:t>
            </a:r>
            <a:r>
              <a:rPr lang="th-TH" dirty="0"/>
              <a:t>ชุมชนเข็มแข็ง ประเทศเข็มแข็ง พัฒนาจากชุมชนขึ้นมา ไม่ใช่จากนโยบายของรัฐลงมาสู่ชุมชน </a:t>
            </a:r>
            <a:r>
              <a:rPr lang="en-US" dirty="0"/>
              <a:t>2.</a:t>
            </a:r>
            <a:r>
              <a:rPr lang="th-TH" dirty="0"/>
              <a:t>ความเหลื่อมล้ำเป็นปัญหาสำคัญเรื่องสุขภาพ ชุมชนเข็มแข็งจะดูแลทุกกลุ่มอย่างทั่วถึงด้านสิทธิประโยชน์สุขภาพอต่างๆ </a:t>
            </a:r>
            <a:r>
              <a:rPr lang="en-US" dirty="0"/>
              <a:t>3.</a:t>
            </a:r>
            <a:r>
              <a:rPr lang="th-TH" dirty="0"/>
              <a:t>เตรียมความพร้อมดูแลผู้สูงอายุในชุมชนแบบบูรณาการ เศรษฐกิจ สังคม การรักษา </a:t>
            </a:r>
            <a:r>
              <a:rPr lang="en-US" dirty="0"/>
              <a:t>LTC </a:t>
            </a:r>
            <a:r>
              <a:rPr lang="th-TH" dirty="0"/>
              <a:t>ต้องอาศัยการเกื้อกูลจากชุมชน </a:t>
            </a:r>
            <a:r>
              <a:rPr lang="en-US" dirty="0"/>
              <a:t>4.</a:t>
            </a:r>
            <a:r>
              <a:rPr lang="th-TH" dirty="0"/>
              <a:t>คนไทยเสียชีวิต ภาระค่าใช้จ่ายคือโรคเรื้อรัง เบาหวาน ความดัน ไตวาย ต้องแก้ไขดูแล ป้องกัน ส่งเสริม ปรับเปลี่ยนพฤติกรรม เข้าใจวิถีชีวิต รากเหง้า ชุมชน </a:t>
            </a:r>
            <a:r>
              <a:rPr lang="en-US" dirty="0"/>
              <a:t>5.</a:t>
            </a:r>
            <a:r>
              <a:rPr lang="th-TH" dirty="0"/>
              <a:t>สุขภาพจิต ยาเสพติด เด็กติดเกมส์ อาชญากรเด็ก ท้องก่อนวัยอันควร การแก้ไขต้องอาศัยความเชื่อมโยงทุกภาคส่วนในชุมชน </a:t>
            </a:r>
            <a:r>
              <a:rPr lang="en-US" dirty="0"/>
              <a:t>6.</a:t>
            </a:r>
            <a:r>
              <a:rPr lang="th-TH" dirty="0"/>
              <a:t>ท้องถิ่นตัดสินใจ มีอำนาจในการจัดการสุขภาพในชุมชนตามบริบทของชุมชน </a:t>
            </a:r>
            <a:r>
              <a:rPr lang="en-US" dirty="0"/>
              <a:t>7.</a:t>
            </a:r>
            <a:r>
              <a:rPr lang="th-TH" dirty="0"/>
              <a:t>ระบบบริการใน รพ.จำเป็นแต่มีราคาแพง ระบบสุขภาพชุมชนช่วยจัดการปัญหาสุขภาพได้อย่างเหมาะสมภายใต้ทรัพยากรที่เหมาะสม </a:t>
            </a:r>
            <a:r>
              <a:rPr lang="en-US" dirty="0"/>
              <a:t>8.</a:t>
            </a:r>
            <a:r>
              <a:rPr lang="th-TH" dirty="0"/>
              <a:t>รู้และตอบสนองความต้องการด้านสุขภาพได้ตรงตามความต้องการของประชาชน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871">
              <a:defRPr/>
            </a:pPr>
            <a:fld id="{17D85A81-F8DD-4C9C-A9F4-A6FF523EFE63}" type="slidenum">
              <a:rPr lang="th-TH" altLang="th-TH">
                <a:solidFill>
                  <a:prstClr val="black"/>
                </a:solidFill>
              </a:rPr>
              <a:pPr defTabSz="938871">
                <a:defRPr/>
              </a:pPr>
              <a:t>9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8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59D7-5A17-4A6C-9C9B-9A6CFC51E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E652B-A403-40B0-A0D4-03ED7302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51A03-0474-4618-90F3-252CFAAD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F99A-6437-49F7-BF4E-1A321A4D0E17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91A04-0BCE-4370-AD25-86801D38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D823-30A9-443E-92C3-7692D771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B9C0-CC56-400D-A407-103543E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749D5-B520-4EBB-B0A0-6CCCA00B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6BFE-0AC5-40CD-ACFE-ABACE199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7416-9FB6-43DF-B90D-FE75CFD96938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7693-DBBC-46E4-A68D-0A98730A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030C-C0DD-4EFA-AC88-BDF81CFB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184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E1B14-2452-46A1-8C64-EA0B71B51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67356-3AE7-4E9D-B64B-29E636B60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CE4D-BB08-4506-A282-24FF4AB5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E48E-7A01-4216-866D-BB2C0BDF2C8D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0BB2-5BA0-4E02-9536-026FF73C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E7E2-96BC-4722-BE12-BF0C3818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59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25A8-646B-4817-B156-4EB185D4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4611-CDEF-44F1-AFEA-E00ABAAA6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52B3-0FFB-453D-AD2F-750746F5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B072-EA74-4A24-B0E8-6F0D08556024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3E17-4180-460A-B5C5-9ED623CE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32F8-FC3B-4E14-8110-01D68FD7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3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069D-947A-415A-AE3C-17D7CF36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8011F-552F-41D8-A53E-92AF940B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58687-8DC5-4CC5-851F-A73497D1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4DC3-1F07-498E-B47A-DCBF140D5A82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55E11-11F0-4AEF-B5C5-E49E5371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C8A02-A997-4E9C-B72F-481B010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808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B515-4F4B-436E-B323-CB4D5C79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43481-7BC6-4AE8-8872-E860EE115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7FEEF-68E2-4888-928B-C8CB9B345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E5B3F-A840-4D04-B2EE-3B692CB8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D1BA-9718-42CE-BD59-B27D5F081CF2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8DD87-811C-4516-9966-D47B0B83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8254-3EAF-4609-8079-46F040A9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474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CFB9-9A11-4B7D-A381-583F2465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F5D0-B535-474F-A98B-E53814CFC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9467C-E491-48BB-ADB5-95398A3D0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27C44-68AA-4E6B-AA4A-CEA27C48F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C65A5-6424-490B-9B16-10A32CD01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6062E-9DBB-4768-962E-2BAC4C64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C4EC-7929-44C4-81D3-499C87493BE9}" type="datetime1">
              <a:rPr lang="th-TH" smtClean="0"/>
              <a:t>20/09/64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A224A-897E-41C3-A0D6-5FE68011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E6E77-0566-467D-AA82-47647B7C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1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D85D-AFB3-402E-A3D7-964F35E6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8409E-9F80-469D-96F8-3124706A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DA16-063A-48F8-A186-FA2D087534BE}" type="datetime1">
              <a:rPr lang="th-TH" smtClean="0"/>
              <a:t>20/09/64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C757A-333C-4C6C-A3B7-5E0E2720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34CA0-A671-41E1-A876-2F08B312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83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6D8A5-B607-4D2E-BDA3-5854C599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59AE-83A2-4EE1-9B50-72F8B16CC2B5}" type="datetime1">
              <a:rPr lang="th-TH" smtClean="0"/>
              <a:t>20/09/64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9B4E7-E9B5-4BE9-AD8D-CA763225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92B1E-B399-4A42-9A6A-4E102292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00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D204-D38C-466D-ACFF-3D7C96F8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8092-01AE-4531-A46A-79CE8E47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05FC6-1E97-407E-963B-357E2017D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71321-F9C9-47F5-BCAE-93298BC9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75B7-6FD4-4AED-B950-1B5C6E10C2D9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15450-A917-4735-868F-9AD9D0F7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14A05-6793-472B-8C2C-0C9B96E9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42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45B1-E0E6-4E19-ADFB-2DACE483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28286-47CB-4A03-9F8F-9B36759AC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47D89-BC07-4517-96D4-C0C246C54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CD7B2-2BEC-4C6B-9D6D-35B6DEE9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0EB8-1AE6-43F3-A3D0-C25B145EA981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23629-7370-4239-B3A2-9CA04184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B086A-250A-4A61-A596-6C52E2A9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51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88995-BB15-4583-8F0E-8C7085E6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1744-E66E-496C-A3A4-AF5ABF44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3919-5A2D-4DB0-8643-56EDBC24D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3214-6B20-412C-B909-9DC8D6D93AE7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D41F-0A79-4FB1-809C-F34F76A1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AC21C-D925-4EA9-91B0-0D5A8B9A5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8A94-10FF-4E5F-8BED-2EE0DEA46B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7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C648FF-88CD-4283-B169-5BE3C4D7A0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811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9A7C0B-9BD7-438B-860E-00FD32FB1DBF}"/>
              </a:ext>
            </a:extLst>
          </p:cNvPr>
          <p:cNvSpPr/>
          <p:nvPr/>
        </p:nvSpPr>
        <p:spPr>
          <a:xfrm>
            <a:off x="0" y="580558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M&amp;E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เดือนตุลาคม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2563 -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4BF7C8-0F8E-413F-A2E1-D7DEF9731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798" y="4413145"/>
            <a:ext cx="1647825" cy="22955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4B2D22-5271-4580-8213-834928709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3825" y="2982753"/>
            <a:ext cx="4324350" cy="20383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4A2D92-9385-42A8-9579-D995178681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8623" y="5230362"/>
            <a:ext cx="8217194" cy="456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C181C0-3388-48D1-A40A-E1148898018F}"/>
              </a:ext>
            </a:extLst>
          </p:cNvPr>
          <p:cNvSpPr/>
          <p:nvPr/>
        </p:nvSpPr>
        <p:spPr>
          <a:xfrm>
            <a:off x="712368" y="1006587"/>
            <a:ext cx="109897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รายงานผลการดำเนินงานกองทุนหลักประกันสุขภาพ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ในระดับท้องถิ่นหรือพื้นที่ สปสช.เขต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AAEC8-8887-4A39-AC91-C1E05F118284}"/>
              </a:ext>
            </a:extLst>
          </p:cNvPr>
          <p:cNvSpPr txBox="1"/>
          <p:nvPr/>
        </p:nvSpPr>
        <p:spPr>
          <a:xfrm>
            <a:off x="9720775" y="97657"/>
            <a:ext cx="2390884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3.8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04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83226-874F-400D-9AA1-04A533171A9C}"/>
              </a:ext>
            </a:extLst>
          </p:cNvPr>
          <p:cNvSpPr txBox="1"/>
          <p:nvPr/>
        </p:nvSpPr>
        <p:spPr>
          <a:xfrm>
            <a:off x="338136" y="163690"/>
            <a:ext cx="11515725" cy="120032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จำนวนและร้อยละของ กปท.ที่มีโครงการแก้ไขปัญหาโควิด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และจำนวนเงินที่สนับสนุน</a:t>
            </a:r>
          </a:p>
          <a:p>
            <a:pPr algn="ctr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B361F-1DA1-4892-9144-EF4F4F11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481650"/>
            <a:ext cx="10002128" cy="4908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ABE5E-706E-45AF-A003-084639254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47" y="6418593"/>
            <a:ext cx="5175953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8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4D470-06CC-4B2F-91B4-27135FADCC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601" y="330389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th-TH" sz="5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กปท. หนุนเสริมการแก้ไขปัญหา  </a:t>
            </a:r>
            <a:r>
              <a:rPr lang="en-US" sz="5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B8B62-9D45-4CBE-A689-7E374CA0752C}"/>
              </a:ext>
            </a:extLst>
          </p:cNvPr>
          <p:cNvSpPr txBox="1"/>
          <p:nvPr/>
        </p:nvSpPr>
        <p:spPr>
          <a:xfrm>
            <a:off x="872211" y="905455"/>
            <a:ext cx="105741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การป้องกันควบคุมโรคด้วยหน้ากากอนามัย การล้างมือ ให้ความรู้ต่างๆ รณรงค์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DMHTTA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เน้นประชาชนในพื้นที่ และกลุ่มเปราะบาง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การสร้างภูมิคุ้มกันหมู่โดย อปท.หนุนเสริมร่วมมือกับหน่วยบริการ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(การฉีดวัคซีน,จัดพาหนะ รับ-ส่ง)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เพิ่มบริการคัดกรองเชิงรุก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Case finding)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ด้วยชุดตรวจ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ATK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และส่งต่อการรักษา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เฝ้าระวังบุคคลเสี่ยง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Observer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คนในพื้นที่ตนเอง และ คนที่เดินทางจากพื้นที่เสี่ยงสูง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ดูแลการกักกัน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Quarantine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กลุ่มเสี่ยง ผู้สัมผัส หรือ กลับจากรักษา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ดูแลการแยกกัก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isolation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อยู่ที่บ้าน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(ATK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บวก หรืออาจยืนยันด้วย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RT PCR)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ดูแลการแยกกัก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 isolation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(มีสถานที่เฉพาะ(ระดับท้องถิ่น)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ATK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บวก และยืนยันด้วย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RT PCR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หนุนเสริมการดูแลป้องกันโรคในโรงพยาบาลสนาม</a:t>
            </a:r>
          </a:p>
          <a:p>
            <a:pPr algn="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ผู้รับอนุมัติโครงการดำเนินงานตามบทบาทหน้าที่ ระเบียบ หนังสือซักซ้อม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C74A91-8DA2-45C9-9EBA-20886FFA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83" y="6222652"/>
            <a:ext cx="1705061" cy="6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DAAEE813-B7D6-4495-A30A-F67F898C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1" r="224"/>
          <a:stretch/>
        </p:blipFill>
        <p:spPr>
          <a:xfrm>
            <a:off x="6176434" y="994494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1" name="Picture 10" descr="A group of people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289E4851-B550-4716-973F-CD9082D45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8" r="28534" b="2"/>
          <a:stretch/>
        </p:blipFill>
        <p:spPr>
          <a:xfrm>
            <a:off x="20" y="4069976"/>
            <a:ext cx="3696179" cy="2788023"/>
          </a:xfrm>
          <a:prstGeom prst="rect">
            <a:avLst/>
          </a:prstGeom>
        </p:spPr>
      </p:pic>
      <p:pic>
        <p:nvPicPr>
          <p:cNvPr id="7" name="Picture 6" descr="A collage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BA8F99B3-86F7-4423-BC1E-5E52A210B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56" b="24357"/>
          <a:stretch/>
        </p:blipFill>
        <p:spPr>
          <a:xfrm>
            <a:off x="3555935" y="3257176"/>
            <a:ext cx="5090639" cy="3600824"/>
          </a:xfrm>
          <a:prstGeom prst="rect">
            <a:avLst/>
          </a:prstGeom>
        </p:spPr>
      </p:pic>
      <p:pic>
        <p:nvPicPr>
          <p:cNvPr id="9" name="Picture 8" descr="A large group of people holding a banner&#10;&#10;Description automatically generated with low confidence">
            <a:extLst>
              <a:ext uri="{FF2B5EF4-FFF2-40B4-BE49-F238E27FC236}">
                <a16:creationId xmlns:a16="http://schemas.microsoft.com/office/drawing/2014/main" id="{B67BF026-D870-4AB6-9314-E50168B9EB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9" r="14521" b="1"/>
          <a:stretch/>
        </p:blipFill>
        <p:spPr>
          <a:xfrm>
            <a:off x="10093" y="239166"/>
            <a:ext cx="615624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320DE5D-9351-460F-BD34-7F0DFD6CEF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5" r="5" b="5"/>
          <a:stretch/>
        </p:blipFill>
        <p:spPr>
          <a:xfrm>
            <a:off x="8485292" y="4069976"/>
            <a:ext cx="3696614" cy="2788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DF744-6A51-4560-A7F7-9CA562F941A5}"/>
              </a:ext>
            </a:extLst>
          </p:cNvPr>
          <p:cNvSpPr txBox="1"/>
          <p:nvPr/>
        </p:nvSpPr>
        <p:spPr>
          <a:xfrm>
            <a:off x="0" y="28135"/>
            <a:ext cx="1219199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 อปสข.เพื่อรับทราบ </a:t>
            </a:r>
          </a:p>
          <a:p>
            <a:pPr algn="ctr"/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และขอรับนโยบายการขับเคลื่อนกองทุนหลักประกันสุขภาพในระดับท้องถิ่นและพื้นที่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22313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47D4ED-C422-4DC5-BEC0-1F6B2102EA41}"/>
              </a:ext>
            </a:extLst>
          </p:cNvPr>
          <p:cNvSpPr txBox="1"/>
          <p:nvPr/>
        </p:nvSpPr>
        <p:spPr>
          <a:xfrm>
            <a:off x="6580392" y="6396335"/>
            <a:ext cx="5611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/>
              <a:t>ที่มา </a:t>
            </a:r>
            <a:r>
              <a:rPr lang="en-US" sz="2400" b="1" dirty="0"/>
              <a:t>:  </a:t>
            </a:r>
            <a:r>
              <a:rPr lang="th-TH" sz="2400" b="1" dirty="0"/>
              <a:t>สำนักสนับสนุนระบบบริการสุขภาพชุมชน สปสช.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BFEFC-B301-44D7-B8DA-E96A369C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7" y="154745"/>
            <a:ext cx="11591924" cy="62415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F8E615-779A-4049-9F89-8A33B08EB034}"/>
              </a:ext>
            </a:extLst>
          </p:cNvPr>
          <p:cNvSpPr/>
          <p:nvPr/>
        </p:nvSpPr>
        <p:spPr>
          <a:xfrm>
            <a:off x="300038" y="3207436"/>
            <a:ext cx="11591924" cy="26728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24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A8BD9-C98B-4F88-9479-AB87C809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00" y="157925"/>
            <a:ext cx="5523770" cy="624075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2CEBA-917F-4B9A-9BF6-91A2C32E9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50" y="1780672"/>
            <a:ext cx="2320155" cy="43821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E2AF980-864D-4500-B520-C3209587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99" y="1452356"/>
            <a:ext cx="4294003" cy="23624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690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เข้าร่วม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670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คงเหลือ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สมัครเพิ่มแล้ว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DA520-5090-46AB-A0DC-2C4664E55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98" y="3814784"/>
            <a:ext cx="2590960" cy="2556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9F590B-98DA-4483-9DCB-75011B6D9451}"/>
              </a:ext>
            </a:extLst>
          </p:cNvPr>
          <p:cNvSpPr txBox="1"/>
          <p:nvPr/>
        </p:nvSpPr>
        <p:spPr>
          <a:xfrm>
            <a:off x="1224564" y="480108"/>
            <a:ext cx="3651523" cy="769441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ความครอบคลุม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E8FB1-D4E4-47B5-A756-D15849119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066" y="4315326"/>
            <a:ext cx="2170438" cy="21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C7738-B464-458D-B6AF-23BC334F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" y="1480837"/>
            <a:ext cx="11844997" cy="4590572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636A0-CD52-4B0F-B1D4-0FFC8852EA14}"/>
              </a:ext>
            </a:extLst>
          </p:cNvPr>
          <p:cNvSpPr txBox="1"/>
          <p:nvPr/>
        </p:nvSpPr>
        <p:spPr>
          <a:xfrm>
            <a:off x="3235568" y="2742354"/>
            <a:ext cx="8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644.6 M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80DF3-3841-4C36-9E03-27D07939602E}"/>
              </a:ext>
            </a:extLst>
          </p:cNvPr>
          <p:cNvSpPr txBox="1"/>
          <p:nvPr/>
        </p:nvSpPr>
        <p:spPr>
          <a:xfrm>
            <a:off x="7047913" y="2715643"/>
            <a:ext cx="8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529.5 M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44E2B-C092-406A-A0C1-9BB46C6BADDA}"/>
              </a:ext>
            </a:extLst>
          </p:cNvPr>
          <p:cNvSpPr txBox="1"/>
          <p:nvPr/>
        </p:nvSpPr>
        <p:spPr>
          <a:xfrm>
            <a:off x="10466364" y="2715643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สค.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=493.2 M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DADD4-F335-40C8-BA3C-196619236007}"/>
              </a:ext>
            </a:extLst>
          </p:cNvPr>
          <p:cNvSpPr txBox="1"/>
          <p:nvPr/>
        </p:nvSpPr>
        <p:spPr>
          <a:xfrm>
            <a:off x="2082018" y="288485"/>
            <a:ext cx="8257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แผนภูมิแสดงการเปรียบเทียบเงินคงเหลือของกองทุนฯ 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สปสช.เขต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ปีงบประมาณ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2562-2564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8E756F6-3050-4724-AD76-B0DE804C186C}"/>
              </a:ext>
            </a:extLst>
          </p:cNvPr>
          <p:cNvSpPr/>
          <p:nvPr/>
        </p:nvSpPr>
        <p:spPr>
          <a:xfrm>
            <a:off x="3235568" y="2672863"/>
            <a:ext cx="815927" cy="52587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585C225-BC1D-40C2-A1A2-E56130166C96}"/>
              </a:ext>
            </a:extLst>
          </p:cNvPr>
          <p:cNvSpPr/>
          <p:nvPr/>
        </p:nvSpPr>
        <p:spPr>
          <a:xfrm>
            <a:off x="7031500" y="2652761"/>
            <a:ext cx="815927" cy="52587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09227EC-67B5-499A-A2F0-8A350F3ABA6B}"/>
              </a:ext>
            </a:extLst>
          </p:cNvPr>
          <p:cNvSpPr/>
          <p:nvPr/>
        </p:nvSpPr>
        <p:spPr>
          <a:xfrm>
            <a:off x="10466364" y="2652761"/>
            <a:ext cx="1223888" cy="52587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47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372A92-92E2-4C4A-A564-A1C0A6A039A2}"/>
              </a:ext>
            </a:extLst>
          </p:cNvPr>
          <p:cNvSpPr txBox="1"/>
          <p:nvPr/>
        </p:nvSpPr>
        <p:spPr>
          <a:xfrm>
            <a:off x="6529005" y="6361992"/>
            <a:ext cx="5611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/>
              <a:t>ที่มา </a:t>
            </a:r>
            <a:r>
              <a:rPr lang="en-US" sz="2400" b="1" dirty="0"/>
              <a:t>:  </a:t>
            </a:r>
            <a:r>
              <a:rPr lang="th-TH" sz="2400" b="1" dirty="0"/>
              <a:t>สำนักสนับสนุนระบบบริการสุขภาพชุมชน สปสช.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A7F5D-1947-4CA6-BC3B-7FC27143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351692"/>
            <a:ext cx="11782323" cy="6162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C20F32-3161-4FD3-BDD0-54F878CD01BC}"/>
              </a:ext>
            </a:extLst>
          </p:cNvPr>
          <p:cNvSpPr/>
          <p:nvPr/>
        </p:nvSpPr>
        <p:spPr>
          <a:xfrm>
            <a:off x="379828" y="3187144"/>
            <a:ext cx="11479237" cy="2840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0382-739D-4438-8F9C-67C54CBD49D8}"/>
              </a:ext>
            </a:extLst>
          </p:cNvPr>
          <p:cNvSpPr txBox="1"/>
          <p:nvPr/>
        </p:nvSpPr>
        <p:spPr>
          <a:xfrm>
            <a:off x="1477108" y="5885501"/>
            <a:ext cx="319336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สค.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EDD78-2118-4C3D-916C-8F41F715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82" y="6245102"/>
            <a:ext cx="5176912" cy="523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43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7C2C00-7E00-4BDE-8341-D4F14794D84C}"/>
              </a:ext>
            </a:extLst>
          </p:cNvPr>
          <p:cNvSpPr/>
          <p:nvPr/>
        </p:nvSpPr>
        <p:spPr>
          <a:xfrm>
            <a:off x="0" y="0"/>
            <a:ext cx="12192001" cy="707886"/>
          </a:xfrm>
          <a:prstGeom prst="rect">
            <a:avLst/>
          </a:prstGeom>
          <a:solidFill>
            <a:srgbClr val="004E74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ตัวชี้วัดผลการดำเนินงาน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(KPI) </a:t>
            </a:r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4A306-18F0-4AD2-AC00-6E557A96058B}"/>
              </a:ext>
            </a:extLst>
          </p:cNvPr>
          <p:cNvSpPr txBox="1"/>
          <p:nvPr/>
        </p:nvSpPr>
        <p:spPr>
          <a:xfrm>
            <a:off x="0" y="2506199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50E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 :  </a:t>
            </a:r>
            <a:r>
              <a:rPr lang="th-TH" sz="3200" b="1" dirty="0">
                <a:solidFill>
                  <a:srgbClr val="D50E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ร้อยละของกองทุนฯ ท้องถิ่น ที่มีเงินคงเหลือน้อยกว่าร้อยละ 30</a:t>
            </a:r>
          </a:p>
          <a:p>
            <a:pPr algn="ctr"/>
            <a:r>
              <a:rPr lang="en-US" sz="3200" b="1" dirty="0">
                <a:solidFill>
                  <a:srgbClr val="D50E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TARGET : </a:t>
            </a:r>
            <a:r>
              <a:rPr lang="th-TH" sz="3200" b="1" dirty="0">
                <a:solidFill>
                  <a:srgbClr val="D50E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เท่ากับหรือมากกว่า ร้อยละ 50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290CAB-9150-4543-8C34-2725E3E65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842" y="5874245"/>
            <a:ext cx="1840252" cy="8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E394B-394F-4BC6-9DF1-4E20E54BE2D8}"/>
              </a:ext>
            </a:extLst>
          </p:cNvPr>
          <p:cNvSpPr txBox="1"/>
          <p:nvPr/>
        </p:nvSpPr>
        <p:spPr>
          <a:xfrm>
            <a:off x="300038" y="51149"/>
            <a:ext cx="11515725" cy="646331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ผลงานรายจ่ายและเงินคงเหลือ รายจังหวัดในพื้นที่ สปสช.เขต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สค.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 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C9B6F-FD6B-4363-9F4B-138405DF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782867"/>
            <a:ext cx="11515725" cy="5445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A729B-E350-435C-A4BB-CDAF9A7AB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047" y="6439711"/>
            <a:ext cx="5175953" cy="41828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535C46-B2EA-49DF-96DE-83FF1162A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1133"/>
              </p:ext>
            </p:extLst>
          </p:nvPr>
        </p:nvGraphicFramePr>
        <p:xfrm>
          <a:off x="6096000" y="6255569"/>
          <a:ext cx="855132" cy="6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6255569"/>
                        <a:ext cx="855132" cy="602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59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EA2BF1-8399-467A-9ABA-8F266985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8228" y="279775"/>
            <a:ext cx="1607439" cy="75769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CCB031-CCC6-4D28-A502-A99880AB9B7D}"/>
              </a:ext>
            </a:extLst>
          </p:cNvPr>
          <p:cNvSpPr txBox="1">
            <a:spLocks/>
          </p:cNvSpPr>
          <p:nvPr/>
        </p:nvSpPr>
        <p:spPr>
          <a:xfrm>
            <a:off x="1029135" y="545912"/>
            <a:ext cx="7045720" cy="818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800" b="1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</a:rPr>
              <a:t>กปท. กับ สถานการณ์ปัญหา</a:t>
            </a:r>
            <a:r>
              <a:rPr lang="en-US" sz="4800" b="1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</a:rPr>
              <a:t> Covid-19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</a:rPr>
            </a:br>
            <a:br>
              <a:rPr lang="en-US" sz="4000" b="1" dirty="0">
                <a:latin typeface="TH SarabunPSK" panose="020B0500040200020003" pitchFamily="34" charset="-34"/>
              </a:rPr>
            </a:br>
            <a:br>
              <a:rPr lang="th-TH" sz="32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7E991A-AF4E-44DF-A702-C98EBA4DB138}"/>
              </a:ext>
            </a:extLst>
          </p:cNvPr>
          <p:cNvSpPr txBox="1">
            <a:spLocks/>
          </p:cNvSpPr>
          <p:nvPr/>
        </p:nvSpPr>
        <p:spPr>
          <a:xfrm>
            <a:off x="1029136" y="1675282"/>
            <a:ext cx="11016532" cy="41875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 sz="3600" b="1" dirty="0">
                <a:latin typeface="TH SarabunPSK" panose="020B0500040200020003" pitchFamily="34" charset="-34"/>
              </a:rPr>
              <a:t>1.</a:t>
            </a:r>
            <a:r>
              <a:rPr lang="th-TH" sz="3600" b="1" dirty="0">
                <a:latin typeface="TH SarabunPSK" panose="020B0500040200020003" pitchFamily="34" charset="-34"/>
              </a:rPr>
              <a:t>  การแพร่ระบาดโรครุนแรงมากขึ้น (</a:t>
            </a:r>
            <a:r>
              <a:rPr lang="th-TH" sz="2800" b="1" dirty="0">
                <a:latin typeface="TH SarabunPSK" panose="020B0500040200020003" pitchFamily="34" charset="-34"/>
              </a:rPr>
              <a:t>พื้นที่ในเขตทั้งหมดเป็นพื้นที่ควบคุมสูงสุดและเข้มงวด)</a:t>
            </a:r>
            <a:endParaRPr lang="th-TH" sz="3600" b="1" dirty="0">
              <a:latin typeface="TH SarabunPSK" panose="020B0500040200020003" pitchFamily="34" charset="-34"/>
            </a:endParaRPr>
          </a:p>
          <a:p>
            <a:r>
              <a:rPr lang="en-US" sz="3600" b="1" dirty="0">
                <a:latin typeface="TH SarabunPSK" panose="020B0500040200020003" pitchFamily="34" charset="-34"/>
              </a:rPr>
              <a:t>2.</a:t>
            </a:r>
            <a:r>
              <a:rPr lang="th-TH" sz="3600" b="1" dirty="0">
                <a:latin typeface="TH SarabunPSK" panose="020B0500040200020003" pitchFamily="34" charset="-34"/>
              </a:rPr>
              <a:t>  งบประมาณมาจากหลายหน่วยงาน ระดมเพื่อใช้แก้ไขปัญหาอาจเกิดความซ้ำซ้อน</a:t>
            </a:r>
          </a:p>
          <a:p>
            <a:r>
              <a:rPr lang="en-US" sz="3600" b="1" dirty="0">
                <a:latin typeface="TH SarabunPSK" panose="020B0500040200020003" pitchFamily="34" charset="-34"/>
              </a:rPr>
              <a:t>3.</a:t>
            </a:r>
            <a:r>
              <a:rPr lang="th-TH" sz="3600" b="1" dirty="0">
                <a:latin typeface="TH SarabunPSK" panose="020B0500040200020003" pitchFamily="34" charset="-34"/>
              </a:rPr>
              <a:t>  ความชัดเจนในการบูรณาการทรัพยากร บทบาทหน้าที่ และการถ่ายระดับนโยบาย การปฏิบัติระหว่างหน่วยงานที่เกี่ยวข้อง</a:t>
            </a:r>
          </a:p>
          <a:p>
            <a:r>
              <a:rPr lang="en-US" sz="3600" b="1" dirty="0">
                <a:latin typeface="TH SarabunPSK" panose="020B0500040200020003" pitchFamily="34" charset="-34"/>
              </a:rPr>
              <a:t>4.  </a:t>
            </a:r>
            <a:r>
              <a:rPr lang="th-TH" sz="3600" b="1" dirty="0">
                <a:latin typeface="TH SarabunPSK" panose="020B0500040200020003" pitchFamily="34" charset="-34"/>
              </a:rPr>
              <a:t>บทบาท อปท. ในการแก้ไขปัญหาตามอำนาจหน้าที่และสถานการณ์คลัง</a:t>
            </a:r>
          </a:p>
          <a:p>
            <a:r>
              <a:rPr lang="en-US" sz="3600" b="1" dirty="0">
                <a:latin typeface="TH SarabunPSK" panose="020B0500040200020003" pitchFamily="34" charset="-34"/>
              </a:rPr>
              <a:t>5.  </a:t>
            </a:r>
            <a:r>
              <a:rPr lang="th-TH" sz="3600" b="1" dirty="0">
                <a:latin typeface="TH SarabunPSK" panose="020B0500040200020003" pitchFamily="34" charset="-34"/>
              </a:rPr>
              <a:t>บทบาท อปท.ต่อการบริหารกองทุนและความเชื่อมโยงระบบบริการสาธารณสุข ความร่วมมือกับชุมชน </a:t>
            </a:r>
          </a:p>
          <a:p>
            <a:r>
              <a:rPr lang="en-US" sz="3600" b="1" dirty="0">
                <a:latin typeface="TH SarabunPSK" panose="020B0500040200020003" pitchFamily="34" charset="-34"/>
              </a:rPr>
              <a:t>6.  </a:t>
            </a:r>
            <a:r>
              <a:rPr lang="th-TH" sz="3600" b="1" dirty="0">
                <a:latin typeface="TH SarabunPSK" panose="020B0500040200020003" pitchFamily="34" charset="-34"/>
              </a:rPr>
              <a:t>กปท.มีวัตถุประสงค์เฉพาะ คือ เน้นที่ป้องกันและควบคุมโรคในสถานการณ์โควิด-</a:t>
            </a:r>
            <a:r>
              <a:rPr lang="en-US" sz="3600" b="1" dirty="0">
                <a:latin typeface="TH SarabunPSK" panose="020B0500040200020003" pitchFamily="34" charset="-34"/>
              </a:rPr>
              <a:t>19</a:t>
            </a:r>
            <a:endParaRPr lang="th-TH" sz="3600" b="1" dirty="0">
              <a:latin typeface="TH SarabunPSK" panose="020B0500040200020003" pitchFamily="34" charset="-34"/>
            </a:endParaRPr>
          </a:p>
          <a:p>
            <a:r>
              <a:rPr lang="en-US" sz="3600" b="1" dirty="0">
                <a:latin typeface="TH SarabunPSK" panose="020B0500040200020003" pitchFamily="34" charset="-34"/>
              </a:rPr>
              <a:t>7.  </a:t>
            </a:r>
            <a:r>
              <a:rPr lang="th-TH" sz="3600" b="1" dirty="0">
                <a:latin typeface="TH SarabunPSK" panose="020B0500040200020003" pitchFamily="34" charset="-34"/>
              </a:rPr>
              <a:t>สถานการณ์เงินกองทุนฯที่เหลืออยู่ปัจจุบัน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201869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656CE5-2F0D-4B62-8CC6-702588F101BB}"/>
              </a:ext>
            </a:extLst>
          </p:cNvPr>
          <p:cNvCxnSpPr>
            <a:cxnSpLocks/>
          </p:cNvCxnSpPr>
          <p:nvPr/>
        </p:nvCxnSpPr>
        <p:spPr>
          <a:xfrm>
            <a:off x="1271465" y="563745"/>
            <a:ext cx="10920534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60F1A8-45FC-49BA-A9A4-C16ED355C9CE}"/>
              </a:ext>
            </a:extLst>
          </p:cNvPr>
          <p:cNvSpPr/>
          <p:nvPr/>
        </p:nvSpPr>
        <p:spPr>
          <a:xfrm>
            <a:off x="1099182" y="116632"/>
            <a:ext cx="1092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srgbClr val="01450E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การสนับสนุนงบประมาณในการจัดตั้ง </a:t>
            </a:r>
            <a:r>
              <a:rPr lang="en-US" sz="2400" dirty="0">
                <a:solidFill>
                  <a:srgbClr val="01450E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CI  HI </a:t>
            </a:r>
            <a:r>
              <a:rPr lang="th-TH" sz="2400" dirty="0">
                <a:solidFill>
                  <a:srgbClr val="7030A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สิทธิ </a:t>
            </a:r>
            <a:r>
              <a:rPr lang="en-US" sz="2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UC* Update 1 </a:t>
            </a:r>
            <a:r>
              <a:rPr lang="th-TH" sz="2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ก.ย.</a:t>
            </a:r>
            <a:r>
              <a:rPr lang="en-US" sz="2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64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EBCBB-9E0F-4992-A20B-FF7D4570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5007"/>
            <a:ext cx="1271464" cy="9691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CCC6B0C-D08C-4E27-A23A-BC6B5E4509BB}"/>
              </a:ext>
            </a:extLst>
          </p:cNvPr>
          <p:cNvGrpSpPr/>
          <p:nvPr/>
        </p:nvGrpSpPr>
        <p:grpSpPr>
          <a:xfrm>
            <a:off x="191344" y="1124744"/>
            <a:ext cx="1440160" cy="1786513"/>
            <a:chOff x="335360" y="4954855"/>
            <a:chExt cx="1440160" cy="178651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616914-018E-4543-8D3A-EB50EE96221A}"/>
                </a:ext>
              </a:extLst>
            </p:cNvPr>
            <p:cNvSpPr/>
            <p:nvPr/>
          </p:nvSpPr>
          <p:spPr>
            <a:xfrm>
              <a:off x="335360" y="4954855"/>
              <a:ext cx="1440160" cy="178651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pic>
          <p:nvPicPr>
            <p:cNvPr id="32" name="Picture 4" descr="Bed, hospital, patient, ward icon - Download on Iconfinder">
              <a:extLst>
                <a:ext uri="{FF2B5EF4-FFF2-40B4-BE49-F238E27FC236}">
                  <a16:creationId xmlns:a16="http://schemas.microsoft.com/office/drawing/2014/main" id="{A7D97075-5DE1-4896-9EFF-4950087E9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74" y="5945745"/>
              <a:ext cx="635732" cy="63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E289CC-F67D-470E-BE86-AA1FB6CCEC81}"/>
                </a:ext>
              </a:extLst>
            </p:cNvPr>
            <p:cNvSpPr txBox="1"/>
            <p:nvPr/>
          </p:nvSpPr>
          <p:spPr>
            <a:xfrm>
              <a:off x="348260" y="4954857"/>
              <a:ext cx="14272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Prompt" panose="00000500000000000000" pitchFamily="2" charset="-34"/>
                  <a:cs typeface="Prompt" panose="00000500000000000000" pitchFamily="2" charset="-34"/>
                </a:rPr>
                <a:t>ค่าใช้จ่ายสำหรับ</a:t>
              </a:r>
            </a:p>
            <a:p>
              <a:pPr algn="ctr"/>
              <a:r>
                <a:rPr lang="th-TH" sz="1600" dirty="0">
                  <a:latin typeface="Prompt" panose="00000500000000000000" pitchFamily="2" charset="-34"/>
                  <a:cs typeface="Prompt" panose="00000500000000000000" pitchFamily="2" charset="-34"/>
                </a:rPr>
                <a:t>ผู้ถูกแยกกัก</a:t>
              </a:r>
            </a:p>
            <a:p>
              <a:pPr algn="ctr"/>
              <a:r>
                <a:rPr lang="th-TH" sz="1600" dirty="0">
                  <a:latin typeface="Prompt" panose="00000500000000000000" pitchFamily="2" charset="-34"/>
                  <a:cs typeface="Prompt" panose="00000500000000000000" pitchFamily="2" charset="-34"/>
                </a:rPr>
                <a:t>สิทธิ </a:t>
              </a:r>
              <a:r>
                <a:rPr lang="en-US" sz="1600" dirty="0">
                  <a:latin typeface="Prompt" panose="00000500000000000000" pitchFamily="2" charset="-34"/>
                  <a:cs typeface="Prompt" panose="00000500000000000000" pitchFamily="2" charset="-34"/>
                </a:rPr>
                <a:t>UC*</a:t>
              </a:r>
              <a:endParaRPr lang="th-TH" sz="16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201610-E8F2-43F1-8B3C-D8452BE4585F}"/>
              </a:ext>
            </a:extLst>
          </p:cNvPr>
          <p:cNvGrpSpPr/>
          <p:nvPr/>
        </p:nvGrpSpPr>
        <p:grpSpPr>
          <a:xfrm>
            <a:off x="191344" y="3066113"/>
            <a:ext cx="1440160" cy="1786513"/>
            <a:chOff x="348260" y="3066113"/>
            <a:chExt cx="1440160" cy="17865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D10EDCA-566C-4EBA-ADB8-A4D65AAB6C95}"/>
                </a:ext>
              </a:extLst>
            </p:cNvPr>
            <p:cNvGrpSpPr/>
            <p:nvPr/>
          </p:nvGrpSpPr>
          <p:grpSpPr>
            <a:xfrm>
              <a:off x="348260" y="3066113"/>
              <a:ext cx="1440160" cy="1786513"/>
              <a:chOff x="335360" y="4954855"/>
              <a:chExt cx="1440160" cy="1786513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846CCCF-DEB7-4397-ADCD-7C760DD23F93}"/>
                  </a:ext>
                </a:extLst>
              </p:cNvPr>
              <p:cNvSpPr/>
              <p:nvPr/>
            </p:nvSpPr>
            <p:spPr>
              <a:xfrm>
                <a:off x="335360" y="4954855"/>
                <a:ext cx="1440160" cy="178651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F7A648-DE04-414D-BDFB-658306434B9C}"/>
                  </a:ext>
                </a:extLst>
              </p:cNvPr>
              <p:cNvSpPr txBox="1"/>
              <p:nvPr/>
            </p:nvSpPr>
            <p:spPr>
              <a:xfrm>
                <a:off x="348260" y="4954857"/>
                <a:ext cx="1427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Prompt" panose="00000500000000000000" pitchFamily="2" charset="-34"/>
                    <a:cs typeface="Prompt" panose="00000500000000000000" pitchFamily="2" charset="-34"/>
                  </a:rPr>
                  <a:t>ค่าใช้จ่ายสำหรับสถานที่จัดทำ </a:t>
                </a:r>
                <a:r>
                  <a:rPr lang="en-US" sz="1600" dirty="0">
                    <a:latin typeface="Prompt" panose="00000500000000000000" pitchFamily="2" charset="-34"/>
                    <a:cs typeface="Prompt" panose="00000500000000000000" pitchFamily="2" charset="-34"/>
                  </a:rPr>
                  <a:t>HI/CI</a:t>
                </a:r>
                <a:endParaRPr lang="th-TH" sz="1600" dirty="0">
                  <a:latin typeface="Prompt" panose="00000500000000000000" pitchFamily="2" charset="-34"/>
                  <a:cs typeface="Prompt" panose="00000500000000000000" pitchFamily="2" charset="-34"/>
                </a:endParaRPr>
              </a:p>
              <a:p>
                <a:pPr algn="ctr"/>
                <a:endParaRPr lang="th-TH" sz="1600" dirty="0"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p:txBody>
          </p:sp>
        </p:grpSp>
        <p:pic>
          <p:nvPicPr>
            <p:cNvPr id="39" name="Picture 38" descr="Isolation Icons - 918 free vector icons">
              <a:extLst>
                <a:ext uri="{FF2B5EF4-FFF2-40B4-BE49-F238E27FC236}">
                  <a16:creationId xmlns:a16="http://schemas.microsoft.com/office/drawing/2014/main" id="{23B7154B-598B-4A2C-B128-BD8523104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74" y="4005064"/>
              <a:ext cx="677906" cy="67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731455-F260-4BA7-87A3-87AE410F8D3A}"/>
              </a:ext>
            </a:extLst>
          </p:cNvPr>
          <p:cNvGrpSpPr/>
          <p:nvPr/>
        </p:nvGrpSpPr>
        <p:grpSpPr>
          <a:xfrm>
            <a:off x="191344" y="4941168"/>
            <a:ext cx="1440160" cy="1786513"/>
            <a:chOff x="335360" y="4954855"/>
            <a:chExt cx="1440160" cy="17865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9A2B6F-D4AE-4FA1-B35A-987471FDB560}"/>
                </a:ext>
              </a:extLst>
            </p:cNvPr>
            <p:cNvGrpSpPr/>
            <p:nvPr/>
          </p:nvGrpSpPr>
          <p:grpSpPr>
            <a:xfrm>
              <a:off x="335360" y="4954855"/>
              <a:ext cx="1440160" cy="1786513"/>
              <a:chOff x="335360" y="4954855"/>
              <a:chExt cx="1440160" cy="178651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46734F-570E-4AE7-BECE-A55190B22138}"/>
                  </a:ext>
                </a:extLst>
              </p:cNvPr>
              <p:cNvSpPr/>
              <p:nvPr/>
            </p:nvSpPr>
            <p:spPr>
              <a:xfrm>
                <a:off x="335360" y="4954855"/>
                <a:ext cx="1440160" cy="178651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4429D-41BF-4A22-B93F-3AD5D2D0B312}"/>
                  </a:ext>
                </a:extLst>
              </p:cNvPr>
              <p:cNvSpPr txBox="1"/>
              <p:nvPr/>
            </p:nvSpPr>
            <p:spPr>
              <a:xfrm>
                <a:off x="348260" y="4954857"/>
                <a:ext cx="1427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Prompt" panose="00000500000000000000" pitchFamily="2" charset="-34"/>
                    <a:cs typeface="Prompt" panose="00000500000000000000" pitchFamily="2" charset="-34"/>
                  </a:rPr>
                  <a:t>ค่าใช้จ่ายสำหรับ</a:t>
                </a:r>
              </a:p>
              <a:p>
                <a:pPr algn="ctr"/>
                <a:r>
                  <a:rPr lang="th-TH" sz="1600" dirty="0">
                    <a:latin typeface="Prompt" panose="00000500000000000000" pitchFamily="2" charset="-34"/>
                    <a:cs typeface="Prompt" panose="00000500000000000000" pitchFamily="2" charset="-34"/>
                  </a:rPr>
                  <a:t>เจ้าหน้าที่/</a:t>
                </a:r>
                <a:r>
                  <a:rPr lang="th-TH" sz="1600" b="1" dirty="0">
                    <a:latin typeface="Prompt" panose="00000500000000000000" pitchFamily="2" charset="-34"/>
                    <a:cs typeface="Prompt" panose="00000500000000000000" pitchFamily="2" charset="-34"/>
                  </a:rPr>
                  <a:t>ผู้ป่วย</a:t>
                </a:r>
              </a:p>
            </p:txBody>
          </p:sp>
        </p:grpSp>
        <p:pic>
          <p:nvPicPr>
            <p:cNvPr id="1040" name="Picture 16" descr="Patients and Families Overview">
              <a:extLst>
                <a:ext uri="{FF2B5EF4-FFF2-40B4-BE49-F238E27FC236}">
                  <a16:creationId xmlns:a16="http://schemas.microsoft.com/office/drawing/2014/main" id="{79C98166-4292-4E45-BAAF-E517873A6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72" y="5972687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B0110B-35F0-4B02-A6A1-6C65ABBF15D9}"/>
              </a:ext>
            </a:extLst>
          </p:cNvPr>
          <p:cNvGrpSpPr/>
          <p:nvPr/>
        </p:nvGrpSpPr>
        <p:grpSpPr>
          <a:xfrm>
            <a:off x="2135560" y="1124744"/>
            <a:ext cx="1520578" cy="1786513"/>
            <a:chOff x="2135560" y="1124744"/>
            <a:chExt cx="1520578" cy="178651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750F01A-600B-4BB6-940E-27C032735E13}"/>
                </a:ext>
              </a:extLst>
            </p:cNvPr>
            <p:cNvSpPr/>
            <p:nvPr/>
          </p:nvSpPr>
          <p:spPr>
            <a:xfrm>
              <a:off x="2135560" y="1124744"/>
              <a:ext cx="1520578" cy="178651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B7A31C-89AC-4351-B954-D524AB695B5C}"/>
                </a:ext>
              </a:extLst>
            </p:cNvPr>
            <p:cNvSpPr txBox="1"/>
            <p:nvPr/>
          </p:nvSpPr>
          <p:spPr>
            <a:xfrm>
              <a:off x="2148460" y="1124746"/>
              <a:ext cx="1427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การตรวจ </a:t>
              </a:r>
              <a:endParaRPr lang="en-US" sz="1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endParaRP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RT-PCR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131458-CC90-4E23-8BF0-32759D8C5A56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60" y="1647966"/>
              <a:ext cx="152057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4DCA0C1-1416-41EE-AF38-8C5E0A3DFD23}"/>
              </a:ext>
            </a:extLst>
          </p:cNvPr>
          <p:cNvGrpSpPr/>
          <p:nvPr/>
        </p:nvGrpSpPr>
        <p:grpSpPr>
          <a:xfrm>
            <a:off x="3800154" y="1138431"/>
            <a:ext cx="1520578" cy="1786808"/>
            <a:chOff x="3800154" y="1138431"/>
            <a:chExt cx="1520578" cy="1786808"/>
          </a:xfrm>
          <a:solidFill>
            <a:schemeClr val="bg1">
              <a:lumMod val="95000"/>
            </a:schemeClr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8E5ACF8-36AB-4C7B-A52C-318FCD5C756A}"/>
                </a:ext>
              </a:extLst>
            </p:cNvPr>
            <p:cNvSpPr/>
            <p:nvPr/>
          </p:nvSpPr>
          <p:spPr>
            <a:xfrm>
              <a:off x="3800154" y="1138431"/>
              <a:ext cx="1520578" cy="17865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6BDC0E-4286-4BCF-95DF-8D591AD72D7D}"/>
                </a:ext>
              </a:extLst>
            </p:cNvPr>
            <p:cNvSpPr txBox="1"/>
            <p:nvPr/>
          </p:nvSpPr>
          <p:spPr>
            <a:xfrm>
              <a:off x="3846813" y="1281282"/>
              <a:ext cx="1427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ค่าบริการผู้ป่วย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0F81C1-53AD-4EDE-9FC7-3A18F56A9060}"/>
                </a:ext>
              </a:extLst>
            </p:cNvPr>
            <p:cNvCxnSpPr>
              <a:cxnSpLocks/>
            </p:cNvCxnSpPr>
            <p:nvPr/>
          </p:nvCxnSpPr>
          <p:spPr>
            <a:xfrm>
              <a:off x="3800154" y="1660113"/>
              <a:ext cx="1520578" cy="0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A423AA-C65F-447F-9050-D38F8B656220}"/>
                </a:ext>
              </a:extLst>
            </p:cNvPr>
            <p:cNvSpPr txBox="1"/>
            <p:nvPr/>
          </p:nvSpPr>
          <p:spPr>
            <a:xfrm>
              <a:off x="3800154" y="1647966"/>
              <a:ext cx="1520578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100" dirty="0">
                  <a:solidFill>
                    <a:srgbClr val="0000FF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เหมาจ่าย 1,000 บาท/วัน</a:t>
              </a:r>
              <a:r>
                <a:rPr lang="th-TH" sz="1100" dirty="0">
                  <a:solidFill>
                    <a:schemeClr val="tx2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 </a:t>
              </a:r>
              <a:r>
                <a:rPr lang="th-TH" sz="11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ไม่เกิน 14 วัน รวม</a:t>
              </a:r>
              <a:r>
                <a:rPr lang="th-TH" sz="11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ค่าอาหาร 3 มื้อ </a:t>
              </a:r>
              <a:r>
                <a:rPr lang="th-TH" sz="11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การติดตาม ยา </a:t>
              </a:r>
              <a:r>
                <a:rPr lang="th-TH" sz="1100" dirty="0" err="1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พฐ</a:t>
              </a:r>
              <a:r>
                <a:rPr lang="th-TH" sz="11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. ประเมินอาการ การให้คำปรึกษา  /</a:t>
              </a:r>
              <a:r>
                <a:rPr lang="th-TH" sz="1100" dirty="0">
                  <a:highlight>
                    <a:srgbClr val="FFFF00"/>
                  </a:highlight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 </a:t>
              </a:r>
              <a:r>
                <a:rPr lang="en-US" sz="1100" dirty="0">
                  <a:highlight>
                    <a:srgbClr val="FFFF00"/>
                  </a:highlight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600 </a:t>
              </a:r>
              <a:r>
                <a:rPr lang="th-TH" sz="1100" dirty="0">
                  <a:highlight>
                    <a:srgbClr val="FFFF00"/>
                  </a:highlight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บาท/วัน ไม่รวค่าอาหาร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26A67DA-40C8-48F8-A241-AEAA98411257}"/>
              </a:ext>
            </a:extLst>
          </p:cNvPr>
          <p:cNvGrpSpPr/>
          <p:nvPr/>
        </p:nvGrpSpPr>
        <p:grpSpPr>
          <a:xfrm>
            <a:off x="5464747" y="1137662"/>
            <a:ext cx="2550458" cy="1786513"/>
            <a:chOff x="5464747" y="1137662"/>
            <a:chExt cx="2550458" cy="178651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CCD4BE5-A5F0-42A1-AD66-3D3F3384D209}"/>
                </a:ext>
              </a:extLst>
            </p:cNvPr>
            <p:cNvSpPr/>
            <p:nvPr/>
          </p:nvSpPr>
          <p:spPr>
            <a:xfrm>
              <a:off x="5464748" y="1137662"/>
              <a:ext cx="2494948" cy="178651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F4B49F7-FDA6-437C-9D43-81BBCC646FF8}"/>
                </a:ext>
              </a:extLst>
            </p:cNvPr>
            <p:cNvSpPr txBox="1"/>
            <p:nvPr/>
          </p:nvSpPr>
          <p:spPr>
            <a:xfrm>
              <a:off x="5480711" y="1294873"/>
              <a:ext cx="2478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ค่าอุปกรณ์ทางการแพทย์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6F5414E-4B30-465B-9BD4-4830F09785E0}"/>
                </a:ext>
              </a:extLst>
            </p:cNvPr>
            <p:cNvCxnSpPr>
              <a:cxnSpLocks/>
            </p:cNvCxnSpPr>
            <p:nvPr/>
          </p:nvCxnSpPr>
          <p:spPr>
            <a:xfrm>
              <a:off x="5464748" y="1660884"/>
              <a:ext cx="249494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52C87BC-5A0F-4123-8146-9EC239C2371C}"/>
                </a:ext>
              </a:extLst>
            </p:cNvPr>
            <p:cNvSpPr txBox="1"/>
            <p:nvPr/>
          </p:nvSpPr>
          <p:spPr>
            <a:xfrm>
              <a:off x="5464747" y="1700808"/>
              <a:ext cx="2550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- ปรอทวัดไข้ดิจิตอล </a:t>
              </a:r>
              <a:r>
                <a:rPr lang="th-TH" sz="1200" dirty="0">
                  <a:solidFill>
                    <a:schemeClr val="tx2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เครื่องวัด </a:t>
              </a:r>
              <a:r>
                <a:rPr lang="en-US" sz="1200" dirty="0">
                  <a:solidFill>
                    <a:schemeClr val="tx2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Oxygen Sat </a:t>
              </a:r>
              <a:r>
                <a:rPr lang="th-TH" sz="1200" dirty="0">
                  <a:solidFill>
                    <a:schemeClr val="tx2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ไม่เกิน 1,100 บาท/ราย </a:t>
              </a:r>
            </a:p>
            <a:p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- กรณี </a:t>
              </a:r>
              <a:r>
                <a:rPr lang="en-US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CI </a:t>
              </a:r>
              <a:r>
                <a:rPr lang="th-TH" sz="1200" dirty="0">
                  <a:solidFill>
                    <a:srgbClr val="A50021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อุปกรณ์ป้องกัน ค่าชุด </a:t>
              </a:r>
              <a:r>
                <a:rPr lang="en-US" sz="1200" dirty="0">
                  <a:solidFill>
                    <a:srgbClr val="A50021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PPE </a:t>
              </a:r>
              <a:r>
                <a:rPr lang="th-TH" sz="1200" dirty="0">
                  <a:solidFill>
                    <a:srgbClr val="A50021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ค่าใช้จ่ายอื่นเพื่อป้องกันการแพร่กระจายเชื้อไม่เกินวันละ 740 บาท/วัน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627AE5A-0021-4689-BA56-BC3F71AF48A5}"/>
              </a:ext>
            </a:extLst>
          </p:cNvPr>
          <p:cNvGrpSpPr/>
          <p:nvPr/>
        </p:nvGrpSpPr>
        <p:grpSpPr>
          <a:xfrm>
            <a:off x="8103712" y="1149038"/>
            <a:ext cx="1088634" cy="1786513"/>
            <a:chOff x="8103712" y="1149038"/>
            <a:chExt cx="1088634" cy="1786513"/>
          </a:xfrm>
          <a:solidFill>
            <a:schemeClr val="bg1">
              <a:lumMod val="95000"/>
            </a:schemeClr>
          </a:solidFill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6C72891-2D20-4843-82A8-B19C209EAB89}"/>
                </a:ext>
              </a:extLst>
            </p:cNvPr>
            <p:cNvSpPr/>
            <p:nvPr/>
          </p:nvSpPr>
          <p:spPr>
            <a:xfrm>
              <a:off x="8103712" y="1149038"/>
              <a:ext cx="1088634" cy="17865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051C6F4-535B-434B-9B3B-57C298204E00}"/>
                </a:ext>
              </a:extLst>
            </p:cNvPr>
            <p:cNvSpPr txBox="1"/>
            <p:nvPr/>
          </p:nvSpPr>
          <p:spPr>
            <a:xfrm>
              <a:off x="8150371" y="1177588"/>
              <a:ext cx="97275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ค่ายารักษา</a:t>
              </a:r>
            </a:p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โควิด-19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D0D211E-D5F2-474C-840B-BD417C07D694}"/>
                </a:ext>
              </a:extLst>
            </p:cNvPr>
            <p:cNvCxnSpPr>
              <a:cxnSpLocks/>
            </p:cNvCxnSpPr>
            <p:nvPr/>
          </p:nvCxnSpPr>
          <p:spPr>
            <a:xfrm>
              <a:off x="8103712" y="1672260"/>
              <a:ext cx="1087913" cy="0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A79933A-7B3F-40CF-B406-7DF8F6328397}"/>
                </a:ext>
              </a:extLst>
            </p:cNvPr>
            <p:cNvSpPr txBox="1"/>
            <p:nvPr/>
          </p:nvSpPr>
          <p:spPr>
            <a:xfrm>
              <a:off x="8120633" y="1733815"/>
              <a:ext cx="10709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จ่ายตามจริง</a:t>
              </a:r>
            </a:p>
            <a:p>
              <a:pPr algn="ctr"/>
              <a:r>
                <a:rPr lang="th-TH" sz="1200" dirty="0">
                  <a:solidFill>
                    <a:schemeClr val="tx2">
                      <a:lumMod val="75000"/>
                    </a:schemeClr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ไม่เกิน 7,200 บาท/ราย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19CC58-69D4-4677-9B54-33AEAA5CD851}"/>
              </a:ext>
            </a:extLst>
          </p:cNvPr>
          <p:cNvGrpSpPr/>
          <p:nvPr/>
        </p:nvGrpSpPr>
        <p:grpSpPr>
          <a:xfrm>
            <a:off x="9336660" y="1137662"/>
            <a:ext cx="1300850" cy="1786513"/>
            <a:chOff x="9336660" y="1137662"/>
            <a:chExt cx="1300850" cy="1786513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B663ACD6-AA25-4C51-9A57-C6C7B323F0DF}"/>
                </a:ext>
              </a:extLst>
            </p:cNvPr>
            <p:cNvSpPr/>
            <p:nvPr/>
          </p:nvSpPr>
          <p:spPr>
            <a:xfrm>
              <a:off x="9336660" y="1137662"/>
              <a:ext cx="1300850" cy="178651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1506E8E-BF5F-452F-8D21-DFAA30227675}"/>
                </a:ext>
              </a:extLst>
            </p:cNvPr>
            <p:cNvSpPr txBox="1"/>
            <p:nvPr/>
          </p:nvSpPr>
          <p:spPr>
            <a:xfrm>
              <a:off x="9396020" y="1245385"/>
              <a:ext cx="1087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ค่ารถส่งต่อ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AFC999B-DA0D-4286-8160-EC5F1E7E7887}"/>
                </a:ext>
              </a:extLst>
            </p:cNvPr>
            <p:cNvCxnSpPr>
              <a:cxnSpLocks/>
            </p:cNvCxnSpPr>
            <p:nvPr/>
          </p:nvCxnSpPr>
          <p:spPr>
            <a:xfrm>
              <a:off x="9336660" y="1660884"/>
              <a:ext cx="130084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650426-7F13-478B-B434-615889427128}"/>
                </a:ext>
              </a:extLst>
            </p:cNvPr>
            <p:cNvSpPr txBox="1"/>
            <p:nvPr/>
          </p:nvSpPr>
          <p:spPr>
            <a:xfrm>
              <a:off x="9353580" y="1715324"/>
              <a:ext cx="12839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จ่ายตามคู่มือแนวทางของ</a:t>
              </a:r>
            </a:p>
            <a:p>
              <a:pPr algn="ctr"/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สปสช. ค่าทำความสะอาดจ่ายตามจริงไม่เกิน 3,700 บาท/ครั้ง</a:t>
              </a:r>
              <a:endParaRPr lang="th-TH" sz="1200" dirty="0">
                <a:solidFill>
                  <a:schemeClr val="tx2">
                    <a:lumMod val="75000"/>
                  </a:schemeClr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295611-F423-4DD1-9091-74537C731F4B}"/>
              </a:ext>
            </a:extLst>
          </p:cNvPr>
          <p:cNvGrpSpPr/>
          <p:nvPr/>
        </p:nvGrpSpPr>
        <p:grpSpPr>
          <a:xfrm>
            <a:off x="10758576" y="1151575"/>
            <a:ext cx="1358780" cy="1786513"/>
            <a:chOff x="10758576" y="1151575"/>
            <a:chExt cx="1358780" cy="1786513"/>
          </a:xfrm>
          <a:solidFill>
            <a:schemeClr val="bg1">
              <a:lumMod val="95000"/>
            </a:schemeClr>
          </a:solidFill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5E255C1-4D04-40D3-88E4-AE665A57C115}"/>
                </a:ext>
              </a:extLst>
            </p:cNvPr>
            <p:cNvSpPr/>
            <p:nvPr/>
          </p:nvSpPr>
          <p:spPr>
            <a:xfrm>
              <a:off x="10759598" y="1151575"/>
              <a:ext cx="1346486" cy="17865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6A7D5C6-715D-44A8-9C2C-5395B0AF9B50}"/>
                </a:ext>
              </a:extLst>
            </p:cNvPr>
            <p:cNvSpPr txBox="1"/>
            <p:nvPr/>
          </p:nvSpPr>
          <p:spPr>
            <a:xfrm>
              <a:off x="10783906" y="1177588"/>
              <a:ext cx="121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ค่าบริการ</a:t>
              </a:r>
              <a:endParaRPr lang="en-US" sz="1400" dirty="0">
                <a:solidFill>
                  <a:srgbClr val="FF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endParaRP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chest X-ray</a:t>
              </a:r>
              <a:endParaRPr lang="th-TH" sz="14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559245C-DE47-4E79-B361-5292B3C11D3F}"/>
                </a:ext>
              </a:extLst>
            </p:cNvPr>
            <p:cNvCxnSpPr>
              <a:cxnSpLocks/>
            </p:cNvCxnSpPr>
            <p:nvPr/>
          </p:nvCxnSpPr>
          <p:spPr>
            <a:xfrm>
              <a:off x="10758576" y="1652680"/>
              <a:ext cx="1347509" cy="0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9C67243-A23B-410A-940E-CAD698A3595B}"/>
                </a:ext>
              </a:extLst>
            </p:cNvPr>
            <p:cNvSpPr txBox="1"/>
            <p:nvPr/>
          </p:nvSpPr>
          <p:spPr>
            <a:xfrm>
              <a:off x="10770870" y="1733815"/>
              <a:ext cx="1346486" cy="2841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th-TH" sz="1200" dirty="0">
                  <a:latin typeface="Prompt" panose="00000500000000000000" pitchFamily="2" charset="-34"/>
                  <a:ea typeface="Tahoma" panose="020B0604030504040204" pitchFamily="34" charset="0"/>
                  <a:cs typeface="Prompt" panose="00000500000000000000" pitchFamily="2" charset="-34"/>
                </a:rPr>
                <a:t>100 บาท/ครั้ง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3F218F3-613D-4E12-9E6B-45AD3B65A404}"/>
              </a:ext>
            </a:extLst>
          </p:cNvPr>
          <p:cNvGrpSpPr/>
          <p:nvPr/>
        </p:nvGrpSpPr>
        <p:grpSpPr>
          <a:xfrm>
            <a:off x="2135560" y="3068960"/>
            <a:ext cx="2088232" cy="1783666"/>
            <a:chOff x="2135560" y="3068960"/>
            <a:chExt cx="2088232" cy="1783666"/>
          </a:xfrm>
        </p:grpSpPr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id="{3FB72BF0-A0D7-4E12-87C7-2C7AF6FDA2D7}"/>
                </a:ext>
              </a:extLst>
            </p:cNvPr>
            <p:cNvSpPr/>
            <p:nvPr/>
          </p:nvSpPr>
          <p:spPr>
            <a:xfrm>
              <a:off x="2135560" y="3068960"/>
              <a:ext cx="2088232" cy="504056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ค่าใช้จ่ายในการเตรียมการเพื่อดำเนินการ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059A90-A7BA-4896-A771-48E57F8CD597}"/>
                </a:ext>
              </a:extLst>
            </p:cNvPr>
            <p:cNvSpPr/>
            <p:nvPr/>
          </p:nvSpPr>
          <p:spPr>
            <a:xfrm>
              <a:off x="2135560" y="3573016"/>
              <a:ext cx="2088232" cy="1279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ค่าใช้จ่ายในการประชุมเตรียมการ เช่น ค่าอาหารว่าง ค่าอาหารกลางวัน ค่าวัสดุ ค่าจัดทำเอกสารประกอบการประชุม ค่าเบี้ยเลี้ยง ค่าพาหนะเดินทาง</a:t>
              </a:r>
            </a:p>
          </p:txBody>
        </p:sp>
      </p:grpSp>
      <p:sp>
        <p:nvSpPr>
          <p:cNvPr id="118" name="Rectangle: Top Corners Rounded 117">
            <a:extLst>
              <a:ext uri="{FF2B5EF4-FFF2-40B4-BE49-F238E27FC236}">
                <a16:creationId xmlns:a16="http://schemas.microsoft.com/office/drawing/2014/main" id="{09D3B63A-BE4D-4F0E-9111-10CCAE60E0C4}"/>
              </a:ext>
            </a:extLst>
          </p:cNvPr>
          <p:cNvSpPr/>
          <p:nvPr/>
        </p:nvSpPr>
        <p:spPr>
          <a:xfrm>
            <a:off x="4367808" y="3068960"/>
            <a:ext cx="1584176" cy="50405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ค่าปรับปรุงสถานที่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107B1E-9725-4517-8481-8996E2B16043}"/>
              </a:ext>
            </a:extLst>
          </p:cNvPr>
          <p:cNvSpPr/>
          <p:nvPr/>
        </p:nvSpPr>
        <p:spPr>
          <a:xfrm>
            <a:off x="4367808" y="3573016"/>
            <a:ext cx="1584176" cy="127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ให้พิจารณาใช้งบ</a:t>
            </a:r>
          </a:p>
          <a:p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ประมาณขององค์กรปกครองส่วนถิ่นหรือหน่วยอื่นที่เกี่ยวข้องก่อนเป็นลำดับแรก ก่อนใช้งบ กปท.</a:t>
            </a:r>
          </a:p>
        </p:txBody>
      </p:sp>
      <p:sp>
        <p:nvSpPr>
          <p:cNvPr id="124" name="Rectangle: Top Corners Rounded 123">
            <a:extLst>
              <a:ext uri="{FF2B5EF4-FFF2-40B4-BE49-F238E27FC236}">
                <a16:creationId xmlns:a16="http://schemas.microsoft.com/office/drawing/2014/main" id="{CEA004A4-7A9B-4DDF-A7A7-729B49B2BAFA}"/>
              </a:ext>
            </a:extLst>
          </p:cNvPr>
          <p:cNvSpPr/>
          <p:nvPr/>
        </p:nvSpPr>
        <p:spPr>
          <a:xfrm>
            <a:off x="6096001" y="3066727"/>
            <a:ext cx="2808311" cy="50405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ค่าใช้จ่ายอื่นที่จำเป็นที่เกี่ยวข้อง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4F213EF-F43B-44E7-B650-280682C421F6}"/>
              </a:ext>
            </a:extLst>
          </p:cNvPr>
          <p:cNvSpPr/>
          <p:nvPr/>
        </p:nvSpPr>
        <p:spPr>
          <a:xfrm>
            <a:off x="6096000" y="3570783"/>
            <a:ext cx="2808310" cy="127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ค่าอุปกรณ์เครื่องนอน </a:t>
            </a:r>
            <a:r>
              <a:rPr lang="th-TH" sz="1200" dirty="0">
                <a:solidFill>
                  <a:schemeClr val="tx2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ค่าภาชนะจัดใส่อาหารและน้ำดื่ม</a:t>
            </a:r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สำหรับผู้ติดเชื้อ ให้พิจารณาใช้งบประมาณของอปท.หรือหน่วยอื่นที่เกี่ยวข้องก่อนเป็นลำดับแรก  ก่อนใช้งบ กปท.</a:t>
            </a:r>
          </a:p>
        </p:txBody>
      </p:sp>
      <p:sp>
        <p:nvSpPr>
          <p:cNvPr id="126" name="Rectangle: Top Corners Rounded 125">
            <a:extLst>
              <a:ext uri="{FF2B5EF4-FFF2-40B4-BE49-F238E27FC236}">
                <a16:creationId xmlns:a16="http://schemas.microsoft.com/office/drawing/2014/main" id="{FB99B4CE-7B7A-43FA-9744-C0642E7218F8}"/>
              </a:ext>
            </a:extLst>
          </p:cNvPr>
          <p:cNvSpPr/>
          <p:nvPr/>
        </p:nvSpPr>
        <p:spPr>
          <a:xfrm>
            <a:off x="9048326" y="3066727"/>
            <a:ext cx="1584176" cy="50405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ค่าใช้จ่ายจัดการขยะติดเชื้อ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CC262A1-CE0D-413E-83DD-C3DCA09D45A7}"/>
              </a:ext>
            </a:extLst>
          </p:cNvPr>
          <p:cNvSpPr/>
          <p:nvPr/>
        </p:nvSpPr>
        <p:spPr>
          <a:xfrm>
            <a:off x="9048326" y="3570782"/>
            <a:ext cx="1584176" cy="1279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ค่าจ้างเหมาบริการจัดเก็บและทำลายขยะติดเชื้อ ค่าจ้างเหมาบริการทำความสะอาดสถานที่ ค่าอุปกรณ์พ่นฆ่าเชื้อโรค</a:t>
            </a:r>
          </a:p>
        </p:txBody>
      </p:sp>
      <p:sp>
        <p:nvSpPr>
          <p:cNvPr id="129" name="Rectangle: Top Corners Rounded 128">
            <a:extLst>
              <a:ext uri="{FF2B5EF4-FFF2-40B4-BE49-F238E27FC236}">
                <a16:creationId xmlns:a16="http://schemas.microsoft.com/office/drawing/2014/main" id="{89DFBD5A-A1FE-4789-AFB3-4CD634A892DE}"/>
              </a:ext>
            </a:extLst>
          </p:cNvPr>
          <p:cNvSpPr/>
          <p:nvPr/>
        </p:nvSpPr>
        <p:spPr>
          <a:xfrm>
            <a:off x="10758576" y="3066727"/>
            <a:ext cx="1346486" cy="50405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ค่าวัสดุ การคัดกรองจุด</a:t>
            </a:r>
          </a:p>
          <a:p>
            <a:pPr algn="ctr"/>
            <a:r>
              <a:rPr lang="th-TH" sz="11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เข้า - ออก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1B949D5-5AA1-4C56-BD27-E3E8340E7AE6}"/>
              </a:ext>
            </a:extLst>
          </p:cNvPr>
          <p:cNvSpPr/>
          <p:nvPr/>
        </p:nvSpPr>
        <p:spPr>
          <a:xfrm>
            <a:off x="10758576" y="3570783"/>
            <a:ext cx="1346486" cy="127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เครื่องตรวจวัดอุณหภูมิ เครื่องพ่นน้ำยาฆ่าเชื้อโรค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B1C2A97-4BAB-43BD-9CAC-BD4C90C42447}"/>
              </a:ext>
            </a:extLst>
          </p:cNvPr>
          <p:cNvCxnSpPr/>
          <p:nvPr/>
        </p:nvCxnSpPr>
        <p:spPr>
          <a:xfrm>
            <a:off x="0" y="2996952"/>
            <a:ext cx="12192000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AF725C6-C90E-4766-8C18-2107C1C8156C}"/>
              </a:ext>
            </a:extLst>
          </p:cNvPr>
          <p:cNvGrpSpPr/>
          <p:nvPr/>
        </p:nvGrpSpPr>
        <p:grpSpPr>
          <a:xfrm>
            <a:off x="2135560" y="4954071"/>
            <a:ext cx="2088232" cy="1783666"/>
            <a:chOff x="2135560" y="3068960"/>
            <a:chExt cx="2088232" cy="1783666"/>
          </a:xfrm>
        </p:grpSpPr>
        <p:sp>
          <p:nvSpPr>
            <p:cNvPr id="137" name="Rectangle: Top Corners Rounded 136">
              <a:extLst>
                <a:ext uri="{FF2B5EF4-FFF2-40B4-BE49-F238E27FC236}">
                  <a16:creationId xmlns:a16="http://schemas.microsoft.com/office/drawing/2014/main" id="{DAE359F0-59C5-422E-88B5-62097FFED13C}"/>
                </a:ext>
              </a:extLst>
            </p:cNvPr>
            <p:cNvSpPr/>
            <p:nvPr/>
          </p:nvSpPr>
          <p:spPr>
            <a:xfrm>
              <a:off x="2135560" y="3068960"/>
              <a:ext cx="2088232" cy="50405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ค่าเบี้ยเลี้ยง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94B53D4-4DC1-424B-847B-DEAF1045CEA3}"/>
                </a:ext>
              </a:extLst>
            </p:cNvPr>
            <p:cNvSpPr/>
            <p:nvPr/>
          </p:nvSpPr>
          <p:spPr>
            <a:xfrm>
              <a:off x="2135560" y="3573016"/>
              <a:ext cx="2088232" cy="1279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ให้เป็นไปตามอัตราที่กรรมการกองทุนอนุมัติ และระเบียบของหน่วยงานที่รับงบประมาณของกองทุน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CCCEBCC-1B34-47A8-97F4-DDA40D9FE251}"/>
              </a:ext>
            </a:extLst>
          </p:cNvPr>
          <p:cNvGrpSpPr/>
          <p:nvPr/>
        </p:nvGrpSpPr>
        <p:grpSpPr>
          <a:xfrm>
            <a:off x="4367808" y="4956278"/>
            <a:ext cx="2088232" cy="1783666"/>
            <a:chOff x="2135560" y="3068960"/>
            <a:chExt cx="2088232" cy="1783666"/>
          </a:xfrm>
        </p:grpSpPr>
        <p:sp>
          <p:nvSpPr>
            <p:cNvPr id="140" name="Rectangle: Top Corners Rounded 139">
              <a:extLst>
                <a:ext uri="{FF2B5EF4-FFF2-40B4-BE49-F238E27FC236}">
                  <a16:creationId xmlns:a16="http://schemas.microsoft.com/office/drawing/2014/main" id="{66644945-B760-4202-A8AA-8F3042144278}"/>
                </a:ext>
              </a:extLst>
            </p:cNvPr>
            <p:cNvSpPr/>
            <p:nvPr/>
          </p:nvSpPr>
          <p:spPr>
            <a:xfrm>
              <a:off x="2135560" y="3068960"/>
              <a:ext cx="2088232" cy="50405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ค่าพาหนะ ค่าชดเชยน้ำมันเชื้อเพลิง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E517528-DEDD-4248-8EF5-608C5F6B613C}"/>
                </a:ext>
              </a:extLst>
            </p:cNvPr>
            <p:cNvSpPr/>
            <p:nvPr/>
          </p:nvSpPr>
          <p:spPr>
            <a:xfrm>
              <a:off x="2135560" y="3573016"/>
              <a:ext cx="2088232" cy="1279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กรณีได้รับมอบหมายให้ไปปฏิบัติงานตามกิจกรรม เช่น การร่วมออกติดตามอาการผู้ติดเชื้อที่บ้านของอาสาสมัครสาธารณสุข / </a:t>
              </a:r>
              <a:r>
                <a:rPr lang="th-TH" sz="1200" dirty="0">
                  <a:solidFill>
                    <a:srgbClr val="FF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รถรับ-ส่ง ผป.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10AAE31-E0B9-4F18-B8EC-47912BC5CF87}"/>
              </a:ext>
            </a:extLst>
          </p:cNvPr>
          <p:cNvGrpSpPr/>
          <p:nvPr/>
        </p:nvGrpSpPr>
        <p:grpSpPr>
          <a:xfrm>
            <a:off x="6600056" y="4957495"/>
            <a:ext cx="1880650" cy="1783666"/>
            <a:chOff x="2135560" y="3068960"/>
            <a:chExt cx="2088232" cy="1783666"/>
          </a:xfrm>
        </p:grpSpPr>
        <p:sp>
          <p:nvSpPr>
            <p:cNvPr id="143" name="Rectangle: Top Corners Rounded 142">
              <a:extLst>
                <a:ext uri="{FF2B5EF4-FFF2-40B4-BE49-F238E27FC236}">
                  <a16:creationId xmlns:a16="http://schemas.microsoft.com/office/drawing/2014/main" id="{38E9D794-1272-4BBC-BDCB-1C94E23591FF}"/>
                </a:ext>
              </a:extLst>
            </p:cNvPr>
            <p:cNvSpPr/>
            <p:nvPr/>
          </p:nvSpPr>
          <p:spPr>
            <a:xfrm>
              <a:off x="2135560" y="3068960"/>
              <a:ext cx="2088232" cy="50405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ค่าวัสดุ อุปกรณ์ ที่จำเป็นในการป้องกันการติดเชื้อส่วนบุคคล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83B3CF8-F5B3-43A2-878A-645AF019363F}"/>
                </a:ext>
              </a:extLst>
            </p:cNvPr>
            <p:cNvSpPr/>
            <p:nvPr/>
          </p:nvSpPr>
          <p:spPr>
            <a:xfrm>
              <a:off x="2135560" y="3573016"/>
              <a:ext cx="2088232" cy="1279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1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ในส่วนที่ไม่ซ้ำซ้อนที่เบิกจ่ายจาก สปสช. เช่นหน้ากากอนามัย ถุงมือ เจลแอลกอฮอล์ /</a:t>
              </a:r>
              <a:r>
                <a:rPr lang="th-TH" sz="1100" dirty="0">
                  <a:solidFill>
                    <a:srgbClr val="FF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วัสดุทางการแพทย์ เวชภัณฑ์ที่ไม่ใช่ยา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34360F9-680E-47EA-A589-4FA8690404B4}"/>
              </a:ext>
            </a:extLst>
          </p:cNvPr>
          <p:cNvGrpSpPr/>
          <p:nvPr/>
        </p:nvGrpSpPr>
        <p:grpSpPr>
          <a:xfrm>
            <a:off x="8656129" y="4968852"/>
            <a:ext cx="1636754" cy="1783666"/>
            <a:chOff x="1240480" y="3095924"/>
            <a:chExt cx="2093635" cy="1783666"/>
          </a:xfrm>
        </p:grpSpPr>
        <p:sp>
          <p:nvSpPr>
            <p:cNvPr id="148" name="Rectangle: Top Corners Rounded 147">
              <a:extLst>
                <a:ext uri="{FF2B5EF4-FFF2-40B4-BE49-F238E27FC236}">
                  <a16:creationId xmlns:a16="http://schemas.microsoft.com/office/drawing/2014/main" id="{441D9CFD-6D96-494F-88DF-6FE80D1708AB}"/>
                </a:ext>
              </a:extLst>
            </p:cNvPr>
            <p:cNvSpPr/>
            <p:nvPr/>
          </p:nvSpPr>
          <p:spPr>
            <a:xfrm>
              <a:off x="1240480" y="3095924"/>
              <a:ext cx="2088232" cy="50405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ค่าอาหารสำหรับเจ้าหน้าที่ กลุ่มอาสาสมัคร</a:t>
              </a:r>
              <a:r>
                <a:rPr lang="th-TH" sz="11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  <a:r>
                <a:rPr lang="th-TH" sz="105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บุคลากร</a:t>
              </a:r>
              <a:r>
                <a:rPr lang="th-TH" sz="11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ต่าง ๆ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5D94768-9B40-469F-8C60-C2055DC1F935}"/>
                </a:ext>
              </a:extLst>
            </p:cNvPr>
            <p:cNvSpPr/>
            <p:nvPr/>
          </p:nvSpPr>
          <p:spPr>
            <a:xfrm>
              <a:off x="1245883" y="3599980"/>
              <a:ext cx="2088232" cy="1279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ที่ปฏิบัติงานในสถานที่แยกกักในชุมชน (</a:t>
              </a:r>
              <a:r>
                <a:rPr lang="en-US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Community Isolation) </a:t>
              </a:r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ต้องไม่ซ้ำซ้อนกับค่าเบี้ยเลี้ยง</a:t>
              </a:r>
            </a:p>
          </p:txBody>
        </p:sp>
      </p:grpSp>
      <p:sp>
        <p:nvSpPr>
          <p:cNvPr id="151" name="Arrow: Right 150">
            <a:extLst>
              <a:ext uri="{FF2B5EF4-FFF2-40B4-BE49-F238E27FC236}">
                <a16:creationId xmlns:a16="http://schemas.microsoft.com/office/drawing/2014/main" id="{C203057B-8E6E-4CE8-B3B0-B3858490D709}"/>
              </a:ext>
            </a:extLst>
          </p:cNvPr>
          <p:cNvSpPr/>
          <p:nvPr/>
        </p:nvSpPr>
        <p:spPr>
          <a:xfrm>
            <a:off x="1703512" y="3861048"/>
            <a:ext cx="398204" cy="33855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1"/>
              </a:solidFill>
              <a:highlight>
                <a:srgbClr val="00FF00"/>
              </a:highlight>
            </a:endParaRPr>
          </a:p>
        </p:txBody>
      </p:sp>
      <p:sp>
        <p:nvSpPr>
          <p:cNvPr id="152" name="Arrow: Right 151">
            <a:extLst>
              <a:ext uri="{FF2B5EF4-FFF2-40B4-BE49-F238E27FC236}">
                <a16:creationId xmlns:a16="http://schemas.microsoft.com/office/drawing/2014/main" id="{1126CAF9-9921-4959-8DF6-99E1D0694DB3}"/>
              </a:ext>
            </a:extLst>
          </p:cNvPr>
          <p:cNvSpPr/>
          <p:nvPr/>
        </p:nvSpPr>
        <p:spPr>
          <a:xfrm>
            <a:off x="1720434" y="5716721"/>
            <a:ext cx="398204" cy="33855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3A1C2E6-0D83-443F-83B2-1E9A94350D75}"/>
              </a:ext>
            </a:extLst>
          </p:cNvPr>
          <p:cNvCxnSpPr/>
          <p:nvPr/>
        </p:nvCxnSpPr>
        <p:spPr>
          <a:xfrm>
            <a:off x="-1" y="4892015"/>
            <a:ext cx="12192000" cy="0"/>
          </a:xfrm>
          <a:prstGeom prst="line">
            <a:avLst/>
          </a:prstGeom>
          <a:ln w="12700">
            <a:solidFill>
              <a:srgbClr val="03AD2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5CC7B9-A20B-4055-BDA0-988A491DD7D3}"/>
              </a:ext>
            </a:extLst>
          </p:cNvPr>
          <p:cNvSpPr txBox="1"/>
          <p:nvPr/>
        </p:nvSpPr>
        <p:spPr>
          <a:xfrm>
            <a:off x="47327" y="2473359"/>
            <a:ext cx="52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  <a:endParaRPr lang="th-TH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0A4784-8311-4389-A79B-F50FA8BDC421}"/>
              </a:ext>
            </a:extLst>
          </p:cNvPr>
          <p:cNvSpPr txBox="1"/>
          <p:nvPr/>
        </p:nvSpPr>
        <p:spPr>
          <a:xfrm>
            <a:off x="30516" y="4368794"/>
            <a:ext cx="52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  <a:endParaRPr lang="th-TH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56DBA45-C89E-452B-BF55-123FEDB64CF7}"/>
              </a:ext>
            </a:extLst>
          </p:cNvPr>
          <p:cNvSpPr txBox="1"/>
          <p:nvPr/>
        </p:nvSpPr>
        <p:spPr>
          <a:xfrm>
            <a:off x="27088" y="6201316"/>
            <a:ext cx="52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</a:t>
            </a:r>
            <a:endParaRPr lang="th-TH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B11EC-EDD1-4233-A1C9-8A2868D57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096" y="1252958"/>
            <a:ext cx="532872" cy="51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0B1C5-5DEA-4E49-B9A9-8A56A2387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6251" y="3061568"/>
            <a:ext cx="511403" cy="535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7017C5-B94C-404F-9F7F-18D8F4A42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9498" y="4452186"/>
            <a:ext cx="588962" cy="34746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0AC6CE8-5F29-4D96-B4BB-C1F7CC8D6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764" y="4937855"/>
            <a:ext cx="511403" cy="53505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438E3B8-AECF-46E7-8D35-D9721408A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0011" y="6328473"/>
            <a:ext cx="588962" cy="347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9DF2B-A547-45C4-9E47-07C395FE4674}"/>
              </a:ext>
            </a:extLst>
          </p:cNvPr>
          <p:cNvSpPr txBox="1"/>
          <p:nvPr/>
        </p:nvSpPr>
        <p:spPr>
          <a:xfrm>
            <a:off x="10804211" y="2246124"/>
            <a:ext cx="130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ค่าออกซิเจน</a:t>
            </a:r>
            <a:endParaRPr lang="en-US" sz="1100" b="1" dirty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n-US" sz="600" b="1" dirty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n-US" sz="1200" dirty="0">
                <a:latin typeface="Prompt" panose="00000500000000000000" pitchFamily="2" charset="-34"/>
                <a:cs typeface="Prompt" panose="00000500000000000000" pitchFamily="2" charset="-34"/>
              </a:rPr>
              <a:t>450 </a:t>
            </a:r>
            <a:r>
              <a:rPr lang="th-TH" sz="1200" dirty="0">
                <a:latin typeface="Prompt" panose="00000500000000000000" pitchFamily="2" charset="-34"/>
                <a:cs typeface="Prompt" panose="00000500000000000000" pitchFamily="2" charset="-34"/>
              </a:rPr>
              <a:t>บาท/วัน</a:t>
            </a:r>
            <a:endParaRPr lang="th-TH" sz="1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03FEA4-7E53-40B0-96CB-6474E2EA4805}"/>
              </a:ext>
            </a:extLst>
          </p:cNvPr>
          <p:cNvCxnSpPr>
            <a:cxnSpLocks/>
          </p:cNvCxnSpPr>
          <p:nvPr/>
        </p:nvCxnSpPr>
        <p:spPr>
          <a:xfrm>
            <a:off x="10759598" y="2151512"/>
            <a:ext cx="1346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A34FB28-BA0E-497E-89DF-00038C4980B1}"/>
              </a:ext>
            </a:extLst>
          </p:cNvPr>
          <p:cNvCxnSpPr>
            <a:cxnSpLocks/>
          </p:cNvCxnSpPr>
          <p:nvPr/>
        </p:nvCxnSpPr>
        <p:spPr>
          <a:xfrm>
            <a:off x="5520467" y="2126729"/>
            <a:ext cx="2415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B7A4F1F4-E325-45C1-8F97-211682DDE893}"/>
              </a:ext>
            </a:extLst>
          </p:cNvPr>
          <p:cNvSpPr txBox="1"/>
          <p:nvPr/>
        </p:nvSpPr>
        <p:spPr>
          <a:xfrm>
            <a:off x="1380096" y="674522"/>
            <a:ext cx="4571888" cy="338554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r>
              <a:rPr lang="th-TH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เปลี่ยนตามสิทธิประโยชน์ตามสิทธิการรักษา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1CE5AAC-7329-4B3D-B4B2-5C1C6FD5895E}"/>
              </a:ext>
            </a:extLst>
          </p:cNvPr>
          <p:cNvGrpSpPr/>
          <p:nvPr/>
        </p:nvGrpSpPr>
        <p:grpSpPr>
          <a:xfrm>
            <a:off x="10464082" y="4945509"/>
            <a:ext cx="1636754" cy="1783666"/>
            <a:chOff x="1240480" y="3095924"/>
            <a:chExt cx="2093635" cy="1783666"/>
          </a:xfrm>
        </p:grpSpPr>
        <p:sp>
          <p:nvSpPr>
            <p:cNvPr id="113" name="Rectangle: Top Corners Rounded 112">
              <a:extLst>
                <a:ext uri="{FF2B5EF4-FFF2-40B4-BE49-F238E27FC236}">
                  <a16:creationId xmlns:a16="http://schemas.microsoft.com/office/drawing/2014/main" id="{AF285F31-FB8F-4E76-9597-AF0D6791CC75}"/>
                </a:ext>
              </a:extLst>
            </p:cNvPr>
            <p:cNvSpPr/>
            <p:nvPr/>
          </p:nvSpPr>
          <p:spPr>
            <a:xfrm>
              <a:off x="1240480" y="3095924"/>
              <a:ext cx="2088232" cy="50405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ค่าอาหาร </a:t>
              </a:r>
              <a:r>
                <a:rPr lang="en-US" sz="1200" b="1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3 </a:t>
              </a:r>
              <a:r>
                <a:rPr lang="th-TH" sz="1200" b="1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มื้อ </a:t>
              </a:r>
            </a:p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ของผู้ป่วย</a:t>
              </a:r>
              <a:endParaRPr lang="th-TH" sz="1400" b="1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B3E0BFA-EFB0-4E68-BDB7-9CE570CB2750}"/>
                </a:ext>
              </a:extLst>
            </p:cNvPr>
            <p:cNvSpPr/>
            <p:nvPr/>
          </p:nvSpPr>
          <p:spPr>
            <a:xfrm>
              <a:off x="1245883" y="3599980"/>
              <a:ext cx="2088232" cy="1279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ใน</a:t>
              </a:r>
              <a:r>
                <a:rPr lang="en-US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Community Isolation</a:t>
              </a:r>
            </a:p>
            <a:p>
              <a:r>
                <a:rPr lang="th-TH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ใน </a:t>
              </a:r>
              <a:r>
                <a:rPr lang="en-US" sz="1200" dirty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Home Isolation</a:t>
              </a:r>
              <a:endParaRPr lang="th-TH" sz="1200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r>
                <a:rPr lang="th-TH" sz="1200" dirty="0">
                  <a:solidFill>
                    <a:srgbClr val="FF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ต้องไม่ซ้ำซ้อนกับหน่วยบริการ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C7DF636-2F13-48B4-B8C2-EA53C95FF390}"/>
              </a:ext>
            </a:extLst>
          </p:cNvPr>
          <p:cNvSpPr txBox="1"/>
          <p:nvPr/>
        </p:nvSpPr>
        <p:spPr>
          <a:xfrm>
            <a:off x="3935759" y="6432859"/>
            <a:ext cx="8169302" cy="338554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u="sng" dirty="0">
                <a:solidFill>
                  <a:srgbClr val="CC0000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กองทุนกปท. สนับสนุนกิจกรรมที่ไม่ซ้ำซ้อนกับรายการที่ได้รับการสนับสนุนจากหน่วยงานอื่น</a:t>
            </a:r>
            <a:endParaRPr lang="th-TH" sz="1600" u="sng" dirty="0">
              <a:solidFill>
                <a:srgbClr val="C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" name="Arrow: Right 1024">
            <a:extLst>
              <a:ext uri="{FF2B5EF4-FFF2-40B4-BE49-F238E27FC236}">
                <a16:creationId xmlns:a16="http://schemas.microsoft.com/office/drawing/2014/main" id="{AB0EB4F7-1B5D-4993-B6EF-34D99FFE8409}"/>
              </a:ext>
            </a:extLst>
          </p:cNvPr>
          <p:cNvSpPr/>
          <p:nvPr/>
        </p:nvSpPr>
        <p:spPr>
          <a:xfrm>
            <a:off x="1720434" y="1955743"/>
            <a:ext cx="398204" cy="338553"/>
          </a:xfrm>
          <a:prstGeom prst="rightArrow">
            <a:avLst/>
          </a:prstGeom>
          <a:solidFill>
            <a:srgbClr val="331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44493B-AA55-407F-8E4A-FFC1BFD97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547" y="2458808"/>
            <a:ext cx="558337" cy="250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60A23-D886-4055-B132-941C9B0A01CE}"/>
              </a:ext>
            </a:extLst>
          </p:cNvPr>
          <p:cNvSpPr txBox="1"/>
          <p:nvPr/>
        </p:nvSpPr>
        <p:spPr>
          <a:xfrm>
            <a:off x="2073557" y="1660079"/>
            <a:ext cx="17520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latin typeface="Prompt" panose="00000500000000000000" pitchFamily="2" charset="-34"/>
                <a:cs typeface="Prompt" panose="00000500000000000000" pitchFamily="2" charset="-34"/>
              </a:rPr>
              <a:t>ตรวจ</a:t>
            </a:r>
            <a:r>
              <a:rPr lang="en-US" sz="1000" b="1" dirty="0">
                <a:latin typeface="Prompt" panose="00000500000000000000" pitchFamily="2" charset="-34"/>
                <a:cs typeface="Prompt" panose="00000500000000000000" pitchFamily="2" charset="-34"/>
              </a:rPr>
              <a:t>Lab </a:t>
            </a:r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เบิกตามจริงไม่เกิน</a:t>
            </a:r>
          </a:p>
          <a:p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 - </a:t>
            </a:r>
            <a:r>
              <a:rPr lang="en-US" sz="1000" dirty="0">
                <a:latin typeface="Prompt" panose="00000500000000000000" pitchFamily="2" charset="-34"/>
                <a:cs typeface="Prompt" panose="00000500000000000000" pitchFamily="2" charset="-34"/>
              </a:rPr>
              <a:t>RT-PCR (2 </a:t>
            </a:r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ยีน) 1,100 บ.</a:t>
            </a:r>
          </a:p>
          <a:p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 - </a:t>
            </a:r>
            <a:r>
              <a:rPr lang="en-US" sz="1000" dirty="0">
                <a:latin typeface="Prompt" panose="00000500000000000000" pitchFamily="2" charset="-34"/>
                <a:cs typeface="Prompt" panose="00000500000000000000" pitchFamily="2" charset="-34"/>
              </a:rPr>
              <a:t>RT-PCR (3 </a:t>
            </a:r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ยีน) 1,300 บ.</a:t>
            </a:r>
          </a:p>
          <a:p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 -ค่าอื่นๆในห้อง </a:t>
            </a:r>
            <a:r>
              <a:rPr lang="en-US" sz="1000" dirty="0">
                <a:latin typeface="Prompt" panose="00000500000000000000" pitchFamily="2" charset="-34"/>
                <a:cs typeface="Prompt" panose="00000500000000000000" pitchFamily="2" charset="-34"/>
              </a:rPr>
              <a:t>Lab 300 </a:t>
            </a:r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บาท/ครั้ง</a:t>
            </a:r>
          </a:p>
          <a:p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 -ค่าเก็บ</a:t>
            </a:r>
            <a:r>
              <a:rPr lang="en-US" sz="1000" dirty="0">
                <a:latin typeface="Prompt" panose="00000500000000000000" pitchFamily="2" charset="-34"/>
                <a:cs typeface="Prompt" panose="00000500000000000000" pitchFamily="2" charset="-34"/>
              </a:rPr>
              <a:t>Swab 100 </a:t>
            </a:r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บาท /ครั้ง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156374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11408</TotalTime>
  <Words>1180</Words>
  <Application>Microsoft Office PowerPoint</Application>
  <PresentationFormat>Widescreen</PresentationFormat>
  <Paragraphs>109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Prompt</vt:lpstr>
      <vt:lpstr>Tahoma</vt:lpstr>
      <vt:lpstr>TH SarabunPSK</vt:lpstr>
      <vt:lpstr>Office Theme</vt:lpstr>
      <vt:lpstr>Worksheet</vt:lpstr>
      <vt:lpstr>PowerPoint Presentation</vt:lpstr>
      <vt:lpstr>PowerPoint Presentation</vt:lpstr>
      <vt:lpstr>ในปี 2564  อปท. 690 แห่ง เข้าร่วม 670 แห่ง คงเหลือ 20 แห่ง ปี 2565 สมัครเพิ่มแล้ว 3 แห่ง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กิจกรรม กปท. หนุนเสริมการแก้ไขปัญหา  Covid 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 Vasurat</dc:creator>
  <cp:lastModifiedBy>chattika maeprasart</cp:lastModifiedBy>
  <cp:revision>337</cp:revision>
  <cp:lastPrinted>2021-09-19T17:04:41Z</cp:lastPrinted>
  <dcterms:created xsi:type="dcterms:W3CDTF">2018-12-06T02:51:55Z</dcterms:created>
  <dcterms:modified xsi:type="dcterms:W3CDTF">2021-09-19T17:06:05Z</dcterms:modified>
</cp:coreProperties>
</file>